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0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0" r:id="rId13"/>
    <p:sldId id="267" r:id="rId14"/>
    <p:sldId id="268" r:id="rId15"/>
    <p:sldId id="269" r:id="rId16"/>
    <p:sldId id="275" r:id="rId17"/>
    <p:sldId id="276" r:id="rId18"/>
    <p:sldId id="277" r:id="rId19"/>
    <p:sldId id="278" r:id="rId20"/>
    <p:sldId id="273" r:id="rId21"/>
    <p:sldId id="274" r:id="rId22"/>
    <p:sldId id="280" r:id="rId23"/>
    <p:sldId id="279" r:id="rId24"/>
    <p:sldId id="281" r:id="rId25"/>
    <p:sldId id="285" r:id="rId26"/>
    <p:sldId id="286" r:id="rId27"/>
    <p:sldId id="288" r:id="rId28"/>
    <p:sldId id="271" r:id="rId29"/>
    <p:sldId id="282" r:id="rId30"/>
    <p:sldId id="283" r:id="rId31"/>
  </p:sldIdLst>
  <p:sldSz cx="9144000" cy="6858000" type="screen4x3"/>
  <p:notesSz cx="6858000" cy="91440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008000"/>
    <a:srgbClr val="FFCC00"/>
    <a:srgbClr val="0000FF"/>
    <a:srgbClr val="FF9933"/>
    <a:srgbClr val="9933FF"/>
    <a:srgbClr val="FFFF99"/>
    <a:srgbClr val="FFCC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8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9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1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3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4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5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6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8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9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0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9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20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6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7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46119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6120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E33F64B-41AA-4A76-A797-7E5D679B62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A642B5-FFE8-4AF5-AA0E-90A44778D9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107CAD-5100-487B-9D06-64A98FE342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D1D581-68D7-48B2-A205-BB7D8A9D7F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4A9789-9209-4643-A801-AEB80077EE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BDC602-9BF9-4948-96F2-C594C85B96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E44B73-B985-4729-A09E-25BD4266F7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D7D946-D885-419F-9813-491E638267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5F8E39-6C39-4267-9154-D113A0F3FF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727A44-F1DB-4C62-96FC-153953E6C1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0D3166-FEF4-4964-BBB7-8BF1995C0E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4FA11A-3EB8-460C-ACEE-EE0C157FB6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39216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45059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5060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5061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2059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45063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064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065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066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067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068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069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070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071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072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073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074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075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45076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5077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5078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5079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5080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5081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5082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5083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5084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5085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5086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2071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45088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089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090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091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092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45093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5094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45095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5096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5097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5098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44688FC6-E015-44B8-846C-EDF43222B7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5099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5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w1.ohoboho.com/userpics/more/2787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://www.phy6.org/Education/AnahuacTalk_files/aurtruck.jpg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chat.avanport.com/images/6/forum_new_forum_users_image_6175.gif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lan.onet.ru/plugins/coppermine_menu/albums/userpics/12080/normal_auroradouble_hoffman_big.jpg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7200" b="1" dirty="0" smtClean="0"/>
              <a:t>Магнитное поле Земли</a:t>
            </a:r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3429000"/>
            <a:ext cx="2606883" cy="2586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4941888"/>
            <a:ext cx="9144000" cy="191611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400" b="1" smtClean="0"/>
              <a:t>На рисунке показаны результаты компьютерного моделирования магнитного поля Земли, чьи силовые линии доходят до двух земных радиусов. Голубым цветом показаны линии, направленные внутрь, желтым - наружу.</a:t>
            </a:r>
          </a:p>
        </p:txBody>
      </p:sp>
      <p:pic>
        <p:nvPicPr>
          <p:cNvPr id="1331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0"/>
            <a:ext cx="6732588" cy="486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i-main-pic" descr="Картинка 62 из 169">
            <a:hlinkClick r:id="rId2"/>
          </p:cNvPr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5664200" cy="4530725"/>
          </a:xfrm>
          <a:noFill/>
        </p:spPr>
      </p:pic>
      <p:pic>
        <p:nvPicPr>
          <p:cNvPr id="14339" name="Picture 5" descr="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7900" y="2706688"/>
            <a:ext cx="4356100" cy="415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913" y="4148138"/>
            <a:ext cx="7496175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366" name="Group 8"/>
          <p:cNvGrpSpPr>
            <a:grpSpLocks noChangeAspect="1"/>
          </p:cNvGrpSpPr>
          <p:nvPr/>
        </p:nvGrpSpPr>
        <p:grpSpPr bwMode="auto">
          <a:xfrm>
            <a:off x="250825" y="404813"/>
            <a:ext cx="7646988" cy="1898650"/>
            <a:chOff x="385" y="527"/>
            <a:chExt cx="4817" cy="1196"/>
          </a:xfrm>
        </p:grpSpPr>
        <p:sp>
          <p:nvSpPr>
            <p:cNvPr id="15367" name="AutoShape 7"/>
            <p:cNvSpPr>
              <a:spLocks noChangeAspect="1" noChangeArrowheads="1" noTextEdit="1"/>
            </p:cNvSpPr>
            <p:nvPr/>
          </p:nvSpPr>
          <p:spPr bwMode="auto">
            <a:xfrm>
              <a:off x="385" y="527"/>
              <a:ext cx="4817" cy="11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pic>
          <p:nvPicPr>
            <p:cNvPr id="15368" name="Picture 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98" y="461"/>
              <a:ext cx="4677" cy="13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69" name="Picture 10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98" y="461"/>
              <a:ext cx="4677" cy="13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magnetfeld_Kopi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82" name="Rectangle 10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4787900" cy="1427163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3200" b="1" smtClean="0">
                <a:solidFill>
                  <a:srgbClr val="FFFF00"/>
                </a:solidFill>
              </a:rPr>
              <a:t>На геомагнитное поле существенно влияет солнечный ветер</a:t>
            </a:r>
            <a:r>
              <a:rPr lang="ru-RU" sz="4000" smtClean="0"/>
              <a:t> </a:t>
            </a:r>
          </a:p>
        </p:txBody>
      </p:sp>
      <p:sp>
        <p:nvSpPr>
          <p:cNvPr id="16388" name="Rectangle 11"/>
          <p:cNvSpPr>
            <a:spLocks noChangeArrowheads="1"/>
          </p:cNvSpPr>
          <p:nvPr/>
        </p:nvSpPr>
        <p:spPr bwMode="auto">
          <a:xfrm>
            <a:off x="3708400" y="5578475"/>
            <a:ext cx="5435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ru-RU" sz="3200" b="1">
                <a:solidFill>
                  <a:srgbClr val="FFFF00"/>
                </a:solidFill>
                <a:latin typeface="Arial" charset="0"/>
              </a:rPr>
              <a:t>Солнечный ветер – поток заряженных частиц</a:t>
            </a:r>
            <a:r>
              <a:rPr lang="ru-RU"/>
              <a:t>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17411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 l="13287" t="20670" r="13287" b="6398"/>
          <a:stretch>
            <a:fillRect/>
          </a:stretch>
        </p:blipFill>
        <p:spPr>
          <a:xfrm>
            <a:off x="0" y="0"/>
            <a:ext cx="9144000" cy="6837363"/>
          </a:xfr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1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-1588"/>
            <a:ext cx="9144000" cy="6859588"/>
          </a:xfrm>
          <a:noFill/>
        </p:spPr>
      </p:pic>
      <p:sp>
        <p:nvSpPr>
          <p:cNvPr id="18435" name="Rectangle 6"/>
          <p:cNvSpPr>
            <a:spLocks noChangeArrowheads="1"/>
          </p:cNvSpPr>
          <p:nvPr/>
        </p:nvSpPr>
        <p:spPr bwMode="auto">
          <a:xfrm>
            <a:off x="1692275" y="4740275"/>
            <a:ext cx="554355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ru-RU" sz="3200" b="1">
                <a:solidFill>
                  <a:srgbClr val="FFFF00"/>
                </a:solidFill>
                <a:latin typeface="Times New Roman" pitchFamily="18" charset="0"/>
              </a:rPr>
              <a:t>Земная магнитосфера защищает нашу планету от солнечного ветра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32363" y="692150"/>
            <a:ext cx="4211637" cy="583406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b="1" smtClean="0">
                <a:solidFill>
                  <a:srgbClr val="FFFF00"/>
                </a:solidFill>
                <a:latin typeface="Times New Roman" pitchFamily="18" charset="0"/>
              </a:rPr>
              <a:t>Когда на Солнце происходит мощная вспышка, усиливается солнечный ветер. Это вызывает возмущение земного магнитного поля и приводит к </a:t>
            </a:r>
            <a:r>
              <a:rPr lang="ru-RU" sz="3600" b="1" u="sng" smtClean="0">
                <a:solidFill>
                  <a:srgbClr val="FF6600"/>
                </a:solidFill>
                <a:latin typeface="Times New Roman" pitchFamily="18" charset="0"/>
              </a:rPr>
              <a:t>магнитной буре.</a:t>
            </a:r>
            <a:r>
              <a:rPr lang="ru-RU" sz="3600" u="sng" smtClean="0">
                <a:solidFill>
                  <a:srgbClr val="FF6600"/>
                </a:solidFill>
              </a:rPr>
              <a:t> </a:t>
            </a:r>
          </a:p>
        </p:txBody>
      </p:sp>
      <p:pic>
        <p:nvPicPr>
          <p:cNvPr id="19459" name="Picture 4" descr="0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87900" cy="478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5435600" cy="6524625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800" smtClean="0">
                <a:solidFill>
                  <a:srgbClr val="FF9933"/>
                </a:solidFill>
              </a:rPr>
              <a:t>Учёные выделяют три вида взаимодействия электромагнитных волн с живыми организмами.</a:t>
            </a:r>
            <a:r>
              <a:rPr lang="ru-RU" sz="2800" smtClean="0"/>
              <a:t>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800" smtClean="0"/>
              <a:t>Во-первых, взаимодействие электромагнитных   полей   с   живыми   организмами.  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800" smtClean="0"/>
              <a:t>Во-вторых,   различные электрические связи в самом организме.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800" smtClean="0"/>
              <a:t>В-третьих, электромагнитные связи между живыми организмами.</a:t>
            </a:r>
          </a:p>
        </p:txBody>
      </p:sp>
      <p:pic>
        <p:nvPicPr>
          <p:cNvPr id="21507" name="Picture 5" descr="j02407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25" y="404813"/>
            <a:ext cx="2370138" cy="3722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404813"/>
            <a:ext cx="8281987" cy="2303462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2800" dirty="0" smtClean="0"/>
              <a:t>В последние годы чётко определились границы новой науки - </a:t>
            </a:r>
            <a:r>
              <a:rPr lang="ru-RU" sz="2800" b="1" u="sng" dirty="0" smtClean="0">
                <a:solidFill>
                  <a:srgbClr val="FFFF00"/>
                </a:solidFill>
              </a:rPr>
              <a:t>экзобиологии</a:t>
            </a:r>
            <a:r>
              <a:rPr lang="ru-RU" sz="2800" dirty="0" smtClean="0"/>
              <a:t>, или космической биологии. Она, в частности, изучает действие космоса на живые существа.</a:t>
            </a:r>
          </a:p>
        </p:txBody>
      </p:sp>
      <p:pic>
        <p:nvPicPr>
          <p:cNvPr id="22532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3071810"/>
            <a:ext cx="3384550" cy="27543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60350"/>
            <a:ext cx="8229600" cy="6192838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2800" dirty="0" smtClean="0"/>
              <a:t>Изучением влияния различных факторов погодных условий на организм здорового и больного человека занимается специальная дисциплина - </a:t>
            </a:r>
            <a:r>
              <a:rPr lang="ru-RU" sz="2800" b="1" u="sng" dirty="0" err="1" smtClean="0">
                <a:solidFill>
                  <a:srgbClr val="FFFF00"/>
                </a:solidFill>
              </a:rPr>
              <a:t>биометрология</a:t>
            </a:r>
            <a:r>
              <a:rPr lang="ru-RU" sz="2800" b="1" dirty="0" smtClean="0"/>
              <a:t>.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2800" dirty="0" smtClean="0"/>
              <a:t>магнитные бури вносят разлад в работу </a:t>
            </a:r>
            <a:r>
              <a:rPr lang="ru-RU" sz="2800" dirty="0" err="1" smtClean="0"/>
              <a:t>сердечно-сосудистой</a:t>
            </a:r>
            <a:r>
              <a:rPr lang="ru-RU" sz="2800" dirty="0" smtClean="0"/>
              <a:t>, дыхательной и нервной системы, а также изменяют вязкость крови; у больных атеросклерозом и тромбофлебитом она становится гуще и быстрее свёртывается, а у здоровых людей, напротив, повышается.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rgbClr val="FF6600"/>
                </a:solidFill>
              </a:rPr>
              <a:t>Нам предстоит доказать, что Земля - это большой магнит.</a:t>
            </a:r>
          </a:p>
        </p:txBody>
      </p:sp>
      <p:pic>
        <p:nvPicPr>
          <p:cNvPr id="5123" name="Picture 5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68538" y="1628775"/>
            <a:ext cx="4567237" cy="4530725"/>
          </a:xfr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8" name="Rectangle 4"/>
          <p:cNvSpPr>
            <a:spLocks noChangeArrowheads="1"/>
          </p:cNvSpPr>
          <p:nvPr/>
        </p:nvSpPr>
        <p:spPr bwMode="auto">
          <a:xfrm>
            <a:off x="0" y="0"/>
            <a:ext cx="4140200" cy="63896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182505" bIns="0" anchor="ctr">
            <a:spAutoFit/>
          </a:bodyPr>
          <a:lstStyle/>
          <a:p>
            <a:pPr algn="l">
              <a:buFontTx/>
              <a:buChar char="•"/>
              <a:defRPr/>
            </a:pPr>
            <a:r>
              <a:rPr lang="ru-RU" sz="24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Увеличивается число аварий на автомагистралях;</a:t>
            </a:r>
          </a:p>
          <a:p>
            <a:pPr algn="l">
              <a:defRPr/>
            </a:pPr>
            <a:r>
              <a:rPr lang="ru-RU" sz="24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endParaRPr lang="ru-RU" sz="2400">
              <a:solidFill>
                <a:srgbClr val="0000FF"/>
              </a:solidFill>
              <a:latin typeface="Times New Roman" pitchFamily="18" charset="0"/>
            </a:endParaRPr>
          </a:p>
          <a:p>
            <a:pPr algn="l">
              <a:buFontTx/>
              <a:buChar char="•"/>
              <a:defRPr/>
            </a:pPr>
            <a:r>
              <a:rPr lang="ru-RU" sz="24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Выходят из строя трансформаторы и генераторы;</a:t>
            </a:r>
          </a:p>
          <a:p>
            <a:pPr algn="l">
              <a:defRPr/>
            </a:pPr>
            <a:endParaRPr lang="ru-RU" sz="2400">
              <a:solidFill>
                <a:srgbClr val="0000FF"/>
              </a:solidFill>
              <a:latin typeface="Times New Roman" pitchFamily="18" charset="0"/>
            </a:endParaRPr>
          </a:p>
          <a:p>
            <a:pPr algn="l">
              <a:buFontTx/>
              <a:buChar char="•"/>
              <a:defRPr/>
            </a:pPr>
            <a:r>
              <a:rPr lang="ru-RU" sz="24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Нарушается радиосвязь, безопасность компьютерных систем;</a:t>
            </a:r>
          </a:p>
          <a:p>
            <a:pPr algn="l">
              <a:defRPr/>
            </a:pPr>
            <a:endParaRPr lang="ru-RU" sz="2400">
              <a:solidFill>
                <a:srgbClr val="0000FF"/>
              </a:solidFill>
              <a:latin typeface="Times New Roman" pitchFamily="18" charset="0"/>
            </a:endParaRPr>
          </a:p>
          <a:p>
            <a:pPr algn="l">
              <a:buFontTx/>
              <a:buChar char="•"/>
              <a:defRPr/>
            </a:pPr>
            <a:r>
              <a:rPr lang="ru-RU" sz="24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Нарушается график движения поездов;</a:t>
            </a:r>
          </a:p>
          <a:p>
            <a:pPr algn="l">
              <a:defRPr/>
            </a:pPr>
            <a:endParaRPr lang="ru-RU" sz="2400">
              <a:solidFill>
                <a:srgbClr val="0000FF"/>
              </a:solidFill>
              <a:latin typeface="Times New Roman" pitchFamily="18" charset="0"/>
            </a:endParaRPr>
          </a:p>
          <a:p>
            <a:pPr algn="l">
              <a:buFontTx/>
              <a:buChar char="•"/>
              <a:defRPr/>
            </a:pPr>
            <a:r>
              <a:rPr lang="ru-RU" sz="24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Происходят аварии на нефте- и газопроводах.</a:t>
            </a:r>
          </a:p>
        </p:txBody>
      </p:sp>
      <p:pic>
        <p:nvPicPr>
          <p:cNvPr id="2457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94163" y="0"/>
            <a:ext cx="5049837" cy="6858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25603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61175"/>
          </a:xfrm>
          <a:noFill/>
        </p:spPr>
      </p:pic>
      <p:sp>
        <p:nvSpPr>
          <p:cNvPr id="63493" name="Rectangle 5"/>
          <p:cNvSpPr>
            <a:spLocks noChangeArrowheads="1"/>
          </p:cNvSpPr>
          <p:nvPr/>
        </p:nvSpPr>
        <p:spPr bwMode="auto">
          <a:xfrm>
            <a:off x="827088" y="188913"/>
            <a:ext cx="7561262" cy="15541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sz="3200" b="1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Магнитные бури влияют на погоду и климат на земле, на содержания озона в атмосфере.</a:t>
            </a:r>
            <a:r>
              <a:rPr lang="ru-RU" sz="3200" b="1"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aurtruck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14388"/>
            <a:ext cx="9144000" cy="6043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WordArt 4"/>
          <p:cNvSpPr>
            <a:spLocks noChangeArrowheads="1" noChangeShapeType="1" noTextEdit="1"/>
          </p:cNvSpPr>
          <p:nvPr/>
        </p:nvSpPr>
        <p:spPr bwMode="auto">
          <a:xfrm>
            <a:off x="2071688" y="1214438"/>
            <a:ext cx="6643687" cy="2000250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scene3d>
              <a:camera prst="legacyPerspectiveFront">
                <a:rot lat="19799998" lon="19439996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9900FF"/>
                    </a:gs>
                    <a:gs pos="50000">
                      <a:srgbClr val="FFFFFF"/>
                    </a:gs>
                    <a:gs pos="100000">
                      <a:srgbClr val="9900FF"/>
                    </a:gs>
                  </a:gsLst>
                  <a:lin ang="2700000" scaled="1"/>
                </a:gradFill>
                <a:latin typeface="Impact"/>
              </a:rPr>
              <a:t>Полярные сияния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00563" y="0"/>
            <a:ext cx="4800600" cy="5214938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3000" dirty="0" smtClean="0"/>
              <a:t>Вторгаясь в земную атмосферу, частицы солнечного ветра (электроны и протоны), сталкиваются с атомами и молекулами атмосферного воздуха, </a:t>
            </a:r>
            <a:endParaRPr lang="ru-RU" sz="3000" b="1" u="sng" dirty="0" smtClean="0">
              <a:solidFill>
                <a:srgbClr val="FFFF00"/>
              </a:solidFill>
            </a:endParaRPr>
          </a:p>
          <a:p>
            <a:pPr eaLnBrk="1" hangingPunct="1">
              <a:defRPr/>
            </a:pPr>
            <a:endParaRPr lang="ru-RU" dirty="0" smtClean="0"/>
          </a:p>
        </p:txBody>
      </p:sp>
      <p:pic>
        <p:nvPicPr>
          <p:cNvPr id="27651" name="i-main-pic" descr="Картинка 67 из 16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789488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Прямоугольник 6"/>
          <p:cNvSpPr>
            <a:spLocks noChangeArrowheads="1"/>
          </p:cNvSpPr>
          <p:nvPr/>
        </p:nvSpPr>
        <p:spPr bwMode="auto">
          <a:xfrm>
            <a:off x="500063" y="4857750"/>
            <a:ext cx="807243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000"/>
              <a:t>они ионизируют и возбуждают их, в результате чего возникает </a:t>
            </a:r>
            <a:r>
              <a:rPr lang="ru-RU" sz="3000" b="1">
                <a:solidFill>
                  <a:srgbClr val="FFFF00"/>
                </a:solidFill>
              </a:rPr>
              <a:t>свечение</a:t>
            </a:r>
            <a:r>
              <a:rPr lang="ru-RU" sz="3000"/>
              <a:t>. 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i-main-pic" descr="Картинка 21 из 35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572125" cy="682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Прямоугольник 5"/>
          <p:cNvSpPr>
            <a:spLocks noChangeArrowheads="1"/>
          </p:cNvSpPr>
          <p:nvPr/>
        </p:nvSpPr>
        <p:spPr bwMode="auto">
          <a:xfrm>
            <a:off x="4357688" y="571500"/>
            <a:ext cx="45720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/>
              <a:t>Такое свечение называют </a:t>
            </a:r>
            <a:r>
              <a:rPr lang="ru-RU" sz="3600" b="1" u="sng">
                <a:solidFill>
                  <a:srgbClr val="FFFF00"/>
                </a:solidFill>
              </a:rPr>
              <a:t>полярным сиянием.</a:t>
            </a:r>
            <a:endParaRPr lang="ru-RU" sz="3600" b="1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Зеленое пол сия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58788"/>
            <a:ext cx="9144000" cy="756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WordArt 5"/>
          <p:cNvSpPr>
            <a:spLocks noChangeArrowheads="1" noChangeShapeType="1" noTextEdit="1"/>
          </p:cNvSpPr>
          <p:nvPr/>
        </p:nvSpPr>
        <p:spPr bwMode="auto">
          <a:xfrm>
            <a:off x="785813" y="5805488"/>
            <a:ext cx="7888287" cy="6207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Глазами космонавта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WordArt 4"/>
          <p:cNvSpPr>
            <a:spLocks noChangeArrowheads="1" noChangeShapeType="1" noTextEdit="1"/>
          </p:cNvSpPr>
          <p:nvPr/>
        </p:nvSpPr>
        <p:spPr bwMode="auto">
          <a:xfrm rot="-1882022">
            <a:off x="684213" y="1844675"/>
            <a:ext cx="7524750" cy="3167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i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Полярные сияния </a:t>
            </a:r>
          </a:p>
          <a:p>
            <a:r>
              <a:rPr lang="ru-RU" sz="3600" i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на </a:t>
            </a:r>
          </a:p>
          <a:p>
            <a:r>
              <a:rPr lang="ru-RU" sz="3600" i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других планетах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WordArt 5"/>
          <p:cNvSpPr>
            <a:spLocks noChangeArrowheads="1" noChangeShapeType="1" noTextEdit="1"/>
          </p:cNvSpPr>
          <p:nvPr/>
        </p:nvSpPr>
        <p:spPr bwMode="auto">
          <a:xfrm>
            <a:off x="1476375" y="404813"/>
            <a:ext cx="6335713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66CC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Полярное сияние на Юпитере</a:t>
            </a:r>
          </a:p>
        </p:txBody>
      </p:sp>
      <p:pic>
        <p:nvPicPr>
          <p:cNvPr id="32771" name="Picture 4" descr="Пол сияние на Юпитер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96413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2" name="WordArt 5"/>
          <p:cNvSpPr>
            <a:spLocks noChangeArrowheads="1" noChangeShapeType="1" noTextEdit="1"/>
          </p:cNvSpPr>
          <p:nvPr/>
        </p:nvSpPr>
        <p:spPr bwMode="auto">
          <a:xfrm>
            <a:off x="857250" y="357188"/>
            <a:ext cx="7500938" cy="14430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66CC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Полярное сияние на Юпитере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63713" y="0"/>
            <a:ext cx="5400675" cy="5400675"/>
          </a:xfrm>
          <a:noFill/>
        </p:spPr>
      </p:pic>
      <p:graphicFrame>
        <p:nvGraphicFramePr>
          <p:cNvPr id="60419" name="Group 3"/>
          <p:cNvGraphicFramePr>
            <a:graphicFrameLocks noGrp="1"/>
          </p:cNvGraphicFramePr>
          <p:nvPr>
            <p:ph idx="1"/>
          </p:nvPr>
        </p:nvGraphicFramePr>
        <p:xfrm>
          <a:off x="-252413" y="5157788"/>
          <a:ext cx="9396413" cy="1554480"/>
        </p:xfrm>
        <a:graphic>
          <a:graphicData uri="http://schemas.openxmlformats.org/drawingml/2006/table">
            <a:tbl>
              <a:tblPr/>
              <a:tblGrid>
                <a:gridCol w="9396413"/>
              </a:tblGrid>
              <a:tr h="148431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ближайшие полвека северный магнитный полюс Земли переместится из Канады к побережью России. Малый круг очерчивает территорию, где в 2050 году будет наблюдаться полярное сияние.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4" descr="jupit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5" y="1000125"/>
            <a:ext cx="4460875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WordArt 7"/>
          <p:cNvSpPr>
            <a:spLocks noChangeArrowheads="1" noChangeShapeType="1" noTextEdit="1"/>
          </p:cNvSpPr>
          <p:nvPr/>
        </p:nvSpPr>
        <p:spPr bwMode="auto">
          <a:xfrm>
            <a:off x="827088" y="188913"/>
            <a:ext cx="702945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0000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Магнитное поле на  других планетах</a:t>
            </a:r>
          </a:p>
        </p:txBody>
      </p:sp>
      <p:sp>
        <p:nvSpPr>
          <p:cNvPr id="34820" name="Text Box 6"/>
          <p:cNvSpPr txBox="1">
            <a:spLocks noChangeArrowheads="1"/>
          </p:cNvSpPr>
          <p:nvPr/>
        </p:nvSpPr>
        <p:spPr bwMode="auto">
          <a:xfrm>
            <a:off x="250825" y="4919663"/>
            <a:ext cx="8893175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00FF00"/>
                </a:solidFill>
              </a:rPr>
              <a:t>Юпитер имеет огромное магнитное поле, значительно превышающее по напряженности Земное. Магнитосфера Юпитера простирается на 650 млн. км, за орбиту Сатурна! Но в направлении Солнца оно почти в 40 раз меньше. Даже на таком расстоянии от себя Солнце показывает, кто, на самом-то деле, в доме хозяин</a:t>
            </a:r>
            <a:r>
              <a:rPr lang="ru-RU" sz="2000">
                <a:solidFill>
                  <a:srgbClr val="00FF00"/>
                </a:solidFill>
              </a:rPr>
              <a:t>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904" name="Group 112"/>
          <p:cNvGraphicFramePr>
            <a:graphicFrameLocks noGrp="1"/>
          </p:cNvGraphicFramePr>
          <p:nvPr>
            <p:ph sz="half" idx="2"/>
          </p:nvPr>
        </p:nvGraphicFramePr>
        <p:xfrm>
          <a:off x="323850" y="692150"/>
          <a:ext cx="8569325" cy="5497513"/>
        </p:xfrm>
        <a:graphic>
          <a:graphicData uri="http://schemas.openxmlformats.org/drawingml/2006/table">
            <a:tbl>
              <a:tblPr/>
              <a:tblGrid>
                <a:gridCol w="5386388"/>
                <a:gridCol w="3182937"/>
              </a:tblGrid>
              <a:tr h="3937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Среднее расстояние от Солнца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149,6 млн км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132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Экваториальный диаметр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12756 км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70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Период вращения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 ч 56 мин 04 с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Период обращения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365,26 суток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70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Скорость движения по орбите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29,79 км/с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548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Температура на поверхности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 -55</a:t>
                      </a:r>
                      <a:r>
                        <a:rPr kumimoji="0" lang="ru-RU" sz="2800" b="1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C до +70</a:t>
                      </a:r>
                      <a:r>
                        <a:rPr kumimoji="0" lang="ru-RU" sz="2800" b="1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C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132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Масса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5.976*10</a:t>
                      </a:r>
                      <a:r>
                        <a:rPr kumimoji="0" lang="ru-RU" sz="2800" b="1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 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кг.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70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Сила тяжести на поверхности 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9.7805 </a:t>
                      </a:r>
                      <a:r>
                        <a:rPr kumimoji="0" lang="ru-RU" sz="2800" b="1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kumimoji="0" lang="ru-RU" sz="28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r>
                        <a:rPr kumimoji="0" lang="ru-RU" sz="2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79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Кол-во спутников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6" descr="129_venu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13" y="0"/>
            <a:ext cx="55006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WordArt 7" descr="Коричневый мрамор"/>
          <p:cNvSpPr>
            <a:spLocks noChangeArrowheads="1" noChangeShapeType="1" noTextEdit="1"/>
          </p:cNvSpPr>
          <p:nvPr/>
        </p:nvSpPr>
        <p:spPr bwMode="auto">
          <a:xfrm>
            <a:off x="0" y="1143000"/>
            <a:ext cx="3714750" cy="5000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000" kern="10">
                <a:ln w="9525">
                  <a:solidFill>
                    <a:srgbClr val="9933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Times New Roman"/>
                <a:cs typeface="Times New Roman"/>
              </a:rPr>
              <a:t>Венера - </a:t>
            </a:r>
          </a:p>
          <a:p>
            <a:r>
              <a:rPr lang="ru-RU" sz="2000" kern="10">
                <a:ln w="9525">
                  <a:solidFill>
                    <a:srgbClr val="9933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Times New Roman"/>
                <a:cs typeface="Times New Roman"/>
              </a:rPr>
              <a:t>единственная планета</a:t>
            </a:r>
          </a:p>
          <a:p>
            <a:r>
              <a:rPr lang="ru-RU" sz="2000" kern="10">
                <a:ln w="9525">
                  <a:solidFill>
                    <a:srgbClr val="9933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Times New Roman"/>
                <a:cs typeface="Times New Roman"/>
              </a:rPr>
              <a:t> Солнечной системы,</a:t>
            </a:r>
          </a:p>
          <a:p>
            <a:r>
              <a:rPr lang="ru-RU" sz="2000" kern="10">
                <a:ln w="9525">
                  <a:solidFill>
                    <a:srgbClr val="9933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Times New Roman"/>
                <a:cs typeface="Times New Roman"/>
              </a:rPr>
              <a:t>не имеющая собственного </a:t>
            </a:r>
          </a:p>
          <a:p>
            <a:r>
              <a:rPr lang="ru-RU" sz="2000" kern="10">
                <a:ln w="9525">
                  <a:solidFill>
                    <a:srgbClr val="9933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Times New Roman"/>
                <a:cs typeface="Times New Roman"/>
              </a:rPr>
              <a:t>магнитного поля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268413"/>
            <a:ext cx="8229600" cy="4537075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mtClean="0"/>
              <a:t>В 1600 г. английский учёный </a:t>
            </a:r>
            <a:r>
              <a:rPr lang="ru-RU" b="1" smtClean="0">
                <a:solidFill>
                  <a:srgbClr val="FFFF00"/>
                </a:solidFill>
              </a:rPr>
              <a:t>У.Гильберт</a:t>
            </a:r>
            <a:r>
              <a:rPr lang="ru-RU" smtClean="0"/>
              <a:t> в своём трактате «О магните» подвёл итог работы всех своих предшественников. Он использовал экспериментальный метод для изучения магнитных явлений и пришёл к заключению, что Земля это большой магнит.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3052763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dirty="0" smtClean="0"/>
              <a:t>Земля имеет 4 полюса: 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dirty="0" smtClean="0"/>
              <a:t>2 географических и 2 магнитных. Они не совпадают. 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dirty="0" smtClean="0"/>
              <a:t>Известно, что магнитные стрелки - индикаторы магнитного поля.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37894" name="Rectangle 6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9220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554663"/>
            <a:ext cx="9156700" cy="169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404813"/>
            <a:ext cx="8229600" cy="5903912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dirty="0" smtClean="0"/>
              <a:t>Теоретически доказано, что на 99% магнитное поле Земли вызывают причины, скрытые внутри планеты. Каковы же причины </a:t>
            </a:r>
            <a:r>
              <a:rPr lang="ru-RU" sz="2800" b="1" u="sng" dirty="0" smtClean="0">
                <a:solidFill>
                  <a:srgbClr val="FFFF00"/>
                </a:solidFill>
              </a:rPr>
              <a:t>геомагнетизма</a:t>
            </a:r>
            <a:r>
              <a:rPr lang="ru-RU" sz="2800" dirty="0" smtClean="0"/>
              <a:t>?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u="sng" dirty="0" smtClean="0">
                <a:solidFill>
                  <a:srgbClr val="FFFF00"/>
                </a:solidFill>
              </a:rPr>
              <a:t>Гипотеза Ампера</a:t>
            </a:r>
            <a:r>
              <a:rPr lang="ru-RU" sz="2800" dirty="0" smtClean="0"/>
              <a:t>:  Если внутри Земли будет течь электрический ток с востока на запад, тогда вокруг Земли появится магнитное поле.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u="sng" dirty="0" smtClean="0">
                <a:solidFill>
                  <a:srgbClr val="FFFF00"/>
                </a:solidFill>
              </a:rPr>
              <a:t>Теория </a:t>
            </a:r>
            <a:r>
              <a:rPr lang="ru-RU" sz="2800" u="sng" dirty="0" err="1" smtClean="0">
                <a:solidFill>
                  <a:srgbClr val="FFFF00"/>
                </a:solidFill>
              </a:rPr>
              <a:t>Эльзассера</a:t>
            </a:r>
            <a:r>
              <a:rPr lang="ru-RU" sz="2800" u="sng" dirty="0" smtClean="0">
                <a:solidFill>
                  <a:srgbClr val="FFFF00"/>
                </a:solidFill>
              </a:rPr>
              <a:t> (1939 г.):</a:t>
            </a:r>
            <a:r>
              <a:rPr lang="ru-RU" sz="2800" dirty="0" smtClean="0"/>
              <a:t> Земля намагничена термоэлектрическими токами, текущими в жидком земном ядре.</a:t>
            </a:r>
            <a:endParaRPr lang="ru-RU" sz="2800" i="1" dirty="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u="sng" dirty="0" smtClean="0">
                <a:solidFill>
                  <a:srgbClr val="FFFF00"/>
                </a:solidFill>
              </a:rPr>
              <a:t>Теория Френкеля (1947 г.):</a:t>
            </a:r>
            <a:r>
              <a:rPr lang="ru-RU" sz="2800" dirty="0" smtClean="0"/>
              <a:t> Земное ядро является своеобразным природным </a:t>
            </a:r>
            <a:r>
              <a:rPr lang="ru-RU" sz="2800" dirty="0" err="1" smtClean="0"/>
              <a:t>турбонагревателем</a:t>
            </a:r>
            <a:r>
              <a:rPr lang="ru-RU" sz="2800" dirty="0" smtClean="0"/>
              <a:t>.  Роль турбины в нём играют тепловые потоки.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/>
          <p:cNvPicPr>
            <a:picLocks noGrp="1" noChangeAspect="1" noChangeArrowheads="1"/>
          </p:cNvPicPr>
          <p:nvPr>
            <p:ph type="title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051050" y="277813"/>
            <a:ext cx="5184775" cy="4343400"/>
          </a:xfrm>
          <a:noFill/>
        </p:spPr>
      </p:pic>
      <p:pic>
        <p:nvPicPr>
          <p:cNvPr id="1126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4941888"/>
            <a:ext cx="864235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333375"/>
            <a:ext cx="8785225" cy="1871663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2800" smtClean="0"/>
              <a:t>Картину геомагнитного поля можно представить с помощью замкнутых силовых линий,  выходящих из северного магнитного полюса и входящих в южный. </a:t>
            </a:r>
          </a:p>
        </p:txBody>
      </p:sp>
      <p:pic>
        <p:nvPicPr>
          <p:cNvPr id="12291" name="Picture 4" descr="mpolu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8175" y="2205038"/>
            <a:ext cx="5353050" cy="451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Глобус">
  <a:themeElements>
    <a:clrScheme name="Глобус 3">
      <a:dk1>
        <a:srgbClr val="003B76"/>
      </a:dk1>
      <a:lt1>
        <a:srgbClr val="FFFFFF"/>
      </a:lt1>
      <a:dk2>
        <a:srgbClr val="0066CC"/>
      </a:dk2>
      <a:lt2>
        <a:srgbClr val="CCECFF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Глобус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Глобус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Globe</Template>
  <TotalTime>230</TotalTime>
  <Words>618</Words>
  <Application>Microsoft Office PowerPoint</Application>
  <PresentationFormat>Экран (4:3)</PresentationFormat>
  <Paragraphs>69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Глобус</vt:lpstr>
      <vt:lpstr>Магнитное поле Земли</vt:lpstr>
      <vt:lpstr>Нам предстоит доказать, что Земля - это большой магнит.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На геомагнитное поле существенно влияет солнечный ветер 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Company>MoBIL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Магнитное поле Земли</dc:title>
  <dc:creator>Admin</dc:creator>
  <cp:lastModifiedBy>Владимир</cp:lastModifiedBy>
  <cp:revision>16</cp:revision>
  <dcterms:created xsi:type="dcterms:W3CDTF">2009-04-07T10:32:52Z</dcterms:created>
  <dcterms:modified xsi:type="dcterms:W3CDTF">2015-02-24T14:36:18Z</dcterms:modified>
</cp:coreProperties>
</file>